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6" r:id="rId6"/>
    <p:sldId id="267" r:id="rId7"/>
    <p:sldId id="269" r:id="rId8"/>
    <p:sldId id="258" r:id="rId9"/>
    <p:sldId id="270" r:id="rId10"/>
    <p:sldId id="259" r:id="rId11"/>
    <p:sldId id="260" r:id="rId12"/>
    <p:sldId id="271" r:id="rId13"/>
    <p:sldId id="282" r:id="rId14"/>
    <p:sldId id="275" r:id="rId15"/>
    <p:sldId id="276" r:id="rId16"/>
    <p:sldId id="277" r:id="rId17"/>
    <p:sldId id="278" r:id="rId18"/>
    <p:sldId id="279" r:id="rId19"/>
    <p:sldId id="280" r:id="rId20"/>
    <p:sldId id="273" r:id="rId21"/>
    <p:sldId id="281" r:id="rId22"/>
    <p:sldId id="264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360DF-2829-4EBF-AB6D-481699F7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3358-8E07-411C-AF12-5786E9525F05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6044C-86F1-43C8-B4AD-623BF325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35FF2-0A8D-4964-8934-FE09C831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8887C-2758-4757-98C8-C8844C8768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96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5ED7C-60AC-4E5C-9030-6B739DC5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ACD6-9AF4-452F-9E75-C976F405F8CE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23682C-8362-4A2D-B320-B4AEEE6C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92881-28E1-4157-A868-54038B32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3D58-BC66-4CE0-86DC-FC3CCBBAB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91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CB6E34-AC64-45FB-8069-E404D3AE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A2A41-D7D0-4DFF-BAC0-EF98E663C7F3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64DA61-51DA-4B33-9C77-0A447F99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7AA0A7-EDEE-4EF3-8BBB-4AD4BD5D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9E34-1CDC-418E-8598-9A2301B2E3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18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665F0-9055-4068-A3DE-62D62B78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7B54-04A3-4B9F-BCD2-59AE5A4B7171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90BDC-7E5E-4DE1-9D5B-5A0CB53B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5CC0-2E6D-4FB2-BB10-10C435B2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0A093-FE8D-4303-B1BB-00297F265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108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24CD9-9553-415E-AE69-1F0A9BAA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10ED-5E53-4B45-974E-AAD24CBD51E8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C1878-0377-4839-8A72-01326C61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6EB8D-5334-46BD-8150-0D15342C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C758-73B6-47E1-850E-15F60B0E0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41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A260D65-E950-4A41-BA64-0C84F6C9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AD7F-2478-4CCD-957C-BD5A054CBABD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3C2A65E-10AA-4135-BD7B-74E2A023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F050033-A40A-4529-A106-59A233EA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DEDF-2348-462C-8430-539719EE3A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44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E4EBC8E-3812-4E6E-AE30-FC4B77AE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E980-D14F-413D-8FCB-040EB5364A58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7ED8F64-3785-4D3B-B4A7-E18C1186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2C1BC31-F5BB-463E-B53F-E4296DCF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0EDD-F659-4A13-8D44-97B64BA409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5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C731FCD-C23F-4F7A-A26A-CF4A9874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8F0A-8CE3-4554-B295-C0DE8F9087A7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0DCAD56-F87E-4504-A522-7DE7B7E1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A3B2AA1-1AF0-4BA8-8D8C-540B3AE0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A4D5-470F-43C7-9318-0099E0C2BD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577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E327B2B-4FC6-461B-918D-F9612F52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4794-9CEC-40E7-AF14-DD35A41CC3D6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8D5554F-1CFF-4DB0-9F07-35F23BFA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7F681F7-CEB5-426C-A18D-FAD49DD5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E2B4-003E-4AF0-9981-CE4D51DF89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12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6414D8E-2DEF-40DC-8A48-AED050A7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2F1F-254B-4FF3-BE9A-04ED5722515A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A8CCDF2-615F-43DD-84FB-BF409E74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5D205FF-FA51-43D4-A563-83BD5F3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43C8-26EC-474F-9941-EE473F3ADD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821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E4F4EC8-A911-4C7F-9687-888E17E8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DD42-8FB4-4AE6-A66F-B86AC8839E3D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424E7D4-E987-4C15-B652-F841C3B7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79DF1BA-6B67-402E-BA50-33BA3167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E41C-9044-4187-A859-C4376853A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4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83B84D9-CD1B-42A7-8568-53AFF9BE17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738E8A9-B616-4244-9416-FCB1BA20F0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458B9-9ACC-47BE-8D09-03305BC48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B4ED7-FD81-45BE-8507-8EC0EAE2C68C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981BA-D7C8-4D6B-B68C-75F5E3A0D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0AE73-92EF-4B02-AC0E-138A88EDE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CFB05F-357D-4344-9B1D-C9EECB39E2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72;&#1073;&#1080;&#1085;&#1077;&#1090;_17\Desktop\&#1055;&#1077;&#1090;&#1099;&#1082;\&#1053;&#1086;&#1074;&#1072;&#1103;%20&#1087;&#1072;&#1087;&#1082;&#1072;%203\&#1086;&#1090;&#1082;.%20&#1091;&#1088;&#1086;&#1082;%20&#1095;&#1090;&#1077;&#1085;&#1080;&#1077;%202%20&#1082;&#1083;.%20&#1055;&#1077;&#1090;&#1099;&#1082;%20&#1045;.&#1042;\&#1091;%20&#1087;&#1088;&#1080;&#1088;&#1086;&#1076;&#1099;.mp3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&#1092;&#1080;&#1079;&#1084;&#1080;&#1085;&#1091;&#1090;&#1082;&#1072;%20&#1054;&#1057;&#1045;&#1053;&#1068;%201/&#1055;&#1088;&#1077;&#1079;&#1077;&#1085;&#1090;&#1072;&#1094;&#1080;&#1103;%20Microsoft%20PowerPoint.pptx" TargetMode="Externa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0;&#1079;&#1084;&#1080;&#1085;&#1091;&#1090;&#1082;&#1072;%20&#1054;&#1057;&#1045;&#1053;&#1068;%201/&#1055;&#1088;&#1077;&#1079;&#1077;&#1085;&#1090;&#1072;&#1094;&#1080;&#1103;%20Microsoft%20PowerPoint.ppt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8;&#1072;&#1088;&#1072;&#1089;\AppData\Local\Microsoft\Windows\Temporary%20Internet%20Files\Content.MSO\C61DEFB7.mp4" TargetMode="External"/><Relationship Id="rId6" Type="http://schemas.openxmlformats.org/officeDocument/2006/relationships/image" Target="../media/image2.png"/><Relationship Id="rId5" Type="http://schemas.openxmlformats.org/officeDocument/2006/relationships/hyperlink" Target="&#1082;&#1088;&#1072;&#1089;&#1082;&#1080;%20&#1086;&#1089;&#1077;&#1085;&#1080;/&#1082;&#1088;&#1072;&#1089;&#1082;&#1080;%20&#1086;&#1089;&#1077;&#1085;&#1080;.pptx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рас\Desktop\чтение осень 1\картинки\Рисунок1.jpg">
            <a:extLst>
              <a:ext uri="{FF2B5EF4-FFF2-40B4-BE49-F238E27FC236}">
                <a16:creationId xmlns:a16="http://schemas.microsoft.com/office/drawing/2014/main" id="{4FAFC47A-1F2A-4892-9658-1BFE684E8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>
            <a:extLst>
              <a:ext uri="{FF2B5EF4-FFF2-40B4-BE49-F238E27FC236}">
                <a16:creationId xmlns:a16="http://schemas.microsoft.com/office/drawing/2014/main" id="{08631E97-E714-4193-9AE7-E639E35BC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613" y="123825"/>
            <a:ext cx="5256212" cy="1657350"/>
          </a:xfrm>
        </p:spPr>
        <p:txBody>
          <a:bodyPr/>
          <a:lstStyle/>
          <a:p>
            <a:pPr eaLnBrk="1" hangingPunct="1"/>
            <a:br>
              <a:rPr lang="ru-RU" altLang="ru-RU" sz="1600">
                <a:solidFill>
                  <a:srgbClr val="753805"/>
                </a:solidFill>
              </a:rPr>
            </a:br>
            <a:r>
              <a:rPr lang="ru-RU" altLang="ru-RU" sz="1600">
                <a:solidFill>
                  <a:srgbClr val="753805"/>
                </a:solidFill>
              </a:rPr>
              <a:t>2 класс</a:t>
            </a:r>
            <a:br>
              <a:rPr lang="ru-RU" altLang="ru-RU" sz="1600">
                <a:solidFill>
                  <a:srgbClr val="753805"/>
                </a:solidFill>
              </a:rPr>
            </a:br>
            <a:r>
              <a:rPr lang="ru-RU" altLang="ru-RU" sz="1600">
                <a:solidFill>
                  <a:srgbClr val="753805"/>
                </a:solidFill>
              </a:rPr>
              <a:t>УМК «Школа России»</a:t>
            </a:r>
          </a:p>
        </p:txBody>
      </p:sp>
      <p:sp>
        <p:nvSpPr>
          <p:cNvPr id="2052" name="TextBox 4">
            <a:extLst>
              <a:ext uri="{FF2B5EF4-FFF2-40B4-BE49-F238E27FC236}">
                <a16:creationId xmlns:a16="http://schemas.microsoft.com/office/drawing/2014/main" id="{8234B12C-D700-48CD-8EA3-0AB055B5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860800"/>
            <a:ext cx="4608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i="1"/>
          </a:p>
        </p:txBody>
      </p:sp>
      <p:sp>
        <p:nvSpPr>
          <p:cNvPr id="4" name="Содержимое 5">
            <a:extLst>
              <a:ext uri="{FF2B5EF4-FFF2-40B4-BE49-F238E27FC236}">
                <a16:creationId xmlns:a16="http://schemas.microsoft.com/office/drawing/2014/main" id="{31B1BE3F-8B03-4307-83BE-46412EF61015}"/>
              </a:ext>
            </a:extLst>
          </p:cNvPr>
          <p:cNvSpPr txBox="1">
            <a:spLocks/>
          </p:cNvSpPr>
          <p:nvPr/>
        </p:nvSpPr>
        <p:spPr>
          <a:xfrm>
            <a:off x="791072" y="1500174"/>
            <a:ext cx="8352928" cy="47314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>
                <a:ln>
                  <a:solidFill>
                    <a:srgbClr val="FFFF00"/>
                  </a:solidFill>
                </a:ln>
                <a:solidFill>
                  <a:srgbClr val="753805"/>
                </a:solidFill>
                <a:latin typeface="Mistral" pitchFamily="66" charset="0"/>
              </a:rPr>
              <a:t>Люблю природу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>
                <a:ln>
                  <a:solidFill>
                    <a:srgbClr val="FFFF00"/>
                  </a:solidFill>
                </a:ln>
                <a:solidFill>
                  <a:srgbClr val="753805"/>
                </a:solidFill>
                <a:latin typeface="Mistral" pitchFamily="66" charset="0"/>
              </a:rPr>
              <a:t>русскую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>
                <a:ln>
                  <a:solidFill>
                    <a:srgbClr val="FFFF00"/>
                  </a:solidFill>
                </a:ln>
                <a:solidFill>
                  <a:srgbClr val="753805"/>
                </a:solidFill>
                <a:latin typeface="Mistral" pitchFamily="66" charset="0"/>
              </a:rPr>
              <a:t>Осень.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b="1" dirty="0">
              <a:ln>
                <a:solidFill>
                  <a:srgbClr val="FFFF00"/>
                </a:solidFill>
              </a:ln>
              <a:solidFill>
                <a:srgbClr val="753805"/>
              </a:solidFill>
              <a:latin typeface="Mistral" pitchFamily="66" charset="0"/>
            </a:endParaRPr>
          </a:p>
        </p:txBody>
      </p:sp>
      <p:sp>
        <p:nvSpPr>
          <p:cNvPr id="2054" name="Заголовок 1">
            <a:extLst>
              <a:ext uri="{FF2B5EF4-FFF2-40B4-BE49-F238E27FC236}">
                <a16:creationId xmlns:a16="http://schemas.microsoft.com/office/drawing/2014/main" id="{EDB8EF8B-FC25-43A2-AA4D-9AB522BF7EAA}"/>
              </a:ext>
            </a:extLst>
          </p:cNvPr>
          <p:cNvSpPr txBox="1">
            <a:spLocks/>
          </p:cNvSpPr>
          <p:nvPr/>
        </p:nvSpPr>
        <p:spPr bwMode="auto">
          <a:xfrm>
            <a:off x="2160588" y="5084763"/>
            <a:ext cx="5257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753805"/>
                </a:solidFill>
              </a:rPr>
              <a:t>Автор: Петык  Е.В.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753805"/>
                </a:solidFill>
              </a:rPr>
              <a:t>МКОУ «СОШ  п.Ола»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75380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</p:txBody>
      </p:sp>
      <p:pic>
        <p:nvPicPr>
          <p:cNvPr id="2055" name="Picture 2" descr="C:\Users\user\Desktop\0_857b1_d3d92a02_M.jpg.png">
            <a:hlinkClick r:id="rId3" action="ppaction://hlinksldjump"/>
            <a:extLst>
              <a:ext uri="{FF2B5EF4-FFF2-40B4-BE49-F238E27FC236}">
                <a16:creationId xmlns:a16="http://schemas.microsoft.com/office/drawing/2014/main" id="{FBAEA8EA-FD9D-439C-A540-C8685129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858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7">
            <a:extLst>
              <a:ext uri="{FF2B5EF4-FFF2-40B4-BE49-F238E27FC236}">
                <a16:creationId xmlns:a16="http://schemas.microsoft.com/office/drawing/2014/main" id="{B92F766F-349E-4978-A021-89F2282B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64452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8A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76A1CD6F-BECD-488E-9342-58D0B086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1267" name="Picture 6" descr="поздняя осень">
            <a:extLst>
              <a:ext uri="{FF2B5EF4-FFF2-40B4-BE49-F238E27FC236}">
                <a16:creationId xmlns:a16="http://schemas.microsoft.com/office/drawing/2014/main" id="{435A430C-37D4-494F-ABDC-6854369B72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3313" y="4648200"/>
            <a:ext cx="2960687" cy="2209800"/>
          </a:xfrm>
        </p:spPr>
      </p:pic>
      <p:pic>
        <p:nvPicPr>
          <p:cNvPr id="11268" name="Picture 5" descr="C:\Users\Тарас\Pictures\Magadanskaia oblast\raznoe\P9040017.JPG">
            <a:extLst>
              <a:ext uri="{FF2B5EF4-FFF2-40B4-BE49-F238E27FC236}">
                <a16:creationId xmlns:a16="http://schemas.microsoft.com/office/drawing/2014/main" id="{4C613C65-1F9D-4628-9B3F-D5DE73D64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3333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Тарас\Pictures\Magadanskaia oblast\raznoe\P1010022.JPG">
            <a:extLst>
              <a:ext uri="{FF2B5EF4-FFF2-40B4-BE49-F238E27FC236}">
                <a16:creationId xmlns:a16="http://schemas.microsoft.com/office/drawing/2014/main" id="{BB12597E-F2C4-41D1-811F-56E173F2E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C:\Users\Тарас\Pictures\ПРИРОДА\пав.jpg">
            <a:extLst>
              <a:ext uri="{FF2B5EF4-FFF2-40B4-BE49-F238E27FC236}">
                <a16:creationId xmlns:a16="http://schemas.microsoft.com/office/drawing/2014/main" id="{2DD60A01-A141-45D6-B02E-786A70B2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Тарас\Desktop\чтение осень 1\картинки\624953429.gif">
            <a:extLst>
              <a:ext uri="{FF2B5EF4-FFF2-40B4-BE49-F238E27FC236}">
                <a16:creationId xmlns:a16="http://schemas.microsoft.com/office/drawing/2014/main" id="{85F075CB-BE47-4853-B0C7-9DCE5397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77975"/>
            <a:ext cx="550068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:\Users\Тарас\Desktop\чтение осень 1\картинки\Рисунок2.jpg">
            <a:extLst>
              <a:ext uri="{FF2B5EF4-FFF2-40B4-BE49-F238E27FC236}">
                <a16:creationId xmlns:a16="http://schemas.microsoft.com/office/drawing/2014/main" id="{EFAEC96C-CF98-4C5B-83E0-81ED8E2F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D341E0D2-5D50-4C39-B11C-86743354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2292" name="Picture 2" descr="C:\Users\Тарас\Desktop\чтение осень 1\картинки\219014859.gif">
            <a:extLst>
              <a:ext uri="{FF2B5EF4-FFF2-40B4-BE49-F238E27FC236}">
                <a16:creationId xmlns:a16="http://schemas.microsoft.com/office/drawing/2014/main" id="{1DC0A176-EE37-4317-948C-C5A398585F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Тарас\Desktop\чтение осень 1\картинки\624953429.gif">
            <a:extLst>
              <a:ext uri="{FF2B5EF4-FFF2-40B4-BE49-F238E27FC236}">
                <a16:creationId xmlns:a16="http://schemas.microsoft.com/office/drawing/2014/main" id="{89F99E1D-3A61-479B-81EE-F935B8C793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1288" y="0"/>
            <a:ext cx="2652712" cy="1857375"/>
          </a:xfrm>
        </p:spPr>
      </p:pic>
      <p:sp>
        <p:nvSpPr>
          <p:cNvPr id="12294" name="Прямоугольник 12">
            <a:extLst>
              <a:ext uri="{FF2B5EF4-FFF2-40B4-BE49-F238E27FC236}">
                <a16:creationId xmlns:a16="http://schemas.microsoft.com/office/drawing/2014/main" id="{57E06FAC-9D1F-477A-9311-7E6C5052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6143625"/>
            <a:ext cx="621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i="1">
              <a:solidFill>
                <a:srgbClr val="7030A0"/>
              </a:solidFill>
            </a:endParaRPr>
          </a:p>
        </p:txBody>
      </p:sp>
      <p:sp>
        <p:nvSpPr>
          <p:cNvPr id="12295" name="TextBox 13">
            <a:extLst>
              <a:ext uri="{FF2B5EF4-FFF2-40B4-BE49-F238E27FC236}">
                <a16:creationId xmlns:a16="http://schemas.microsoft.com/office/drawing/2014/main" id="{0A96795D-2E97-4E4D-888D-473FEAD4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2000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260D1E-AEB2-4165-8B75-AD6C2176C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143375"/>
            <a:ext cx="498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</a:rPr>
              <a:t>На кустах и деревьях пожелтела листва.</a:t>
            </a:r>
            <a:endParaRPr lang="ru-RU" altLang="ru-RU" sz="200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E4CE08-4EF3-43CE-A3ED-E211B5797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429125"/>
            <a:ext cx="511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</a:rPr>
              <a:t>По дорожкам ветер кружит сухие листья</a:t>
            </a:r>
            <a:r>
              <a:rPr lang="ru-RU" altLang="ru-RU" sz="1800" b="1" i="1">
                <a:solidFill>
                  <a:srgbClr val="7030A0"/>
                </a:solidFill>
              </a:rPr>
              <a:t>.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12298" name="TextBox 16">
            <a:extLst>
              <a:ext uri="{FF2B5EF4-FFF2-40B4-BE49-F238E27FC236}">
                <a16:creationId xmlns:a16="http://schemas.microsoft.com/office/drawing/2014/main" id="{B9A7551E-4B7C-4881-80FB-8F3E0942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786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207368-2A00-450D-A259-17D6522A2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4714875"/>
            <a:ext cx="347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</a:rPr>
              <a:t>По небу плывут серые тучи.</a:t>
            </a:r>
            <a:endParaRPr lang="ru-RU" altLang="ru-RU" sz="200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3468E5-4A76-4AEB-BFD7-FAC8A416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5000625"/>
            <a:ext cx="705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</a:rPr>
              <a:t>Медленно кружась в воздухе, падают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</a:rPr>
              <a:t>и падают с берез легкие, невесомые желтые кораблики.</a:t>
            </a:r>
            <a:endParaRPr lang="ru-RU" altLang="ru-RU" sz="2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F11476-5622-4C05-8820-A8635CDC2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572125"/>
            <a:ext cx="7143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</a:rPr>
              <a:t>От дерева к дереву протянулись тонкие серебристые нити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</a:rPr>
              <a:t>легкой паутины. </a:t>
            </a:r>
            <a:endParaRPr lang="ru-RU" altLang="ru-RU" sz="2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5F7945-BE25-468F-859C-08C2F8036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857875"/>
            <a:ext cx="532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</a:rPr>
              <a:t>Мелкий холодный дождь моросит весь день.</a:t>
            </a:r>
            <a:endParaRPr lang="ru-RU" altLang="ru-RU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3CFC14-399A-4592-9E64-82A8A29D5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6143625"/>
            <a:ext cx="374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</a:rPr>
              <a:t>Пролетают первые снежинки.</a:t>
            </a:r>
            <a:endParaRPr lang="ru-RU" altLang="ru-RU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6C4BDC-7167-46AB-8A12-84AE3B88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6143625"/>
            <a:ext cx="357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</a:rPr>
              <a:t>Еще цветут поздние  цветы.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1041 L -0.15712 -0.2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16545 -0.23102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13629 -0.259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0.05972 L -0.11771 -0.23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-0.04699 L -0.52553 -0.236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33594 0.0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4722 L -0.01615 -0.08935 " pathEditMode="relative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34375 -0.046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C:\Users\Мама\Desktop\aa9837bde8b6.gif">
            <a:extLst>
              <a:ext uri="{FF2B5EF4-FFF2-40B4-BE49-F238E27FC236}">
                <a16:creationId xmlns:a16="http://schemas.microsoft.com/office/drawing/2014/main" id="{46F92C8C-F052-474D-9FD5-DDDD79485B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>
            <a:extLst>
              <a:ext uri="{FF2B5EF4-FFF2-40B4-BE49-F238E27FC236}">
                <a16:creationId xmlns:a16="http://schemas.microsoft.com/office/drawing/2014/main" id="{D675E6F0-286D-4EB8-9E18-AB14EB98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6" name="у природы.mp3">
            <a:hlinkClick r:id="" action="ppaction://media"/>
            <a:extLst>
              <a:ext uri="{FF2B5EF4-FFF2-40B4-BE49-F238E27FC236}">
                <a16:creationId xmlns:a16="http://schemas.microsoft.com/office/drawing/2014/main" id="{01EB076E-4C7D-4180-8005-FE28D6904DF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429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Содержимое 6">
            <a:extLst>
              <a:ext uri="{FF2B5EF4-FFF2-40B4-BE49-F238E27FC236}">
                <a16:creationId xmlns:a16="http://schemas.microsoft.com/office/drawing/2014/main" id="{230BCF7B-61AC-4A69-9813-43389D94D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58FD23C3-2DC9-45BF-AF2E-246D9AFA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2750B7DC-9219-426F-A72A-6C8C6987CB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99550" cy="694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рас\Desktop\чтение осень 1\картинки\Рисунок5.jpg">
            <a:extLst>
              <a:ext uri="{FF2B5EF4-FFF2-40B4-BE49-F238E27FC236}">
                <a16:creationId xmlns:a16="http://schemas.microsoft.com/office/drawing/2014/main" id="{54E6F86D-D607-430C-81E5-04CD96F2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3345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85495B28-D37F-4FA7-9D87-C1FA1214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5364" name="Прямоугольник 4">
            <a:extLst>
              <a:ext uri="{FF2B5EF4-FFF2-40B4-BE49-F238E27FC236}">
                <a16:creationId xmlns:a16="http://schemas.microsoft.com/office/drawing/2014/main" id="{62B2B97F-20A2-43CC-B103-552208355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214438"/>
            <a:ext cx="885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Осень.  Обсыпается  весь  наш  .....  сад.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Листья  пожелтелые  по  ветру  летят.</a:t>
            </a:r>
            <a:endParaRPr lang="ru-RU" altLang="ru-RU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62D9-68AF-4D3A-8CF8-D5217043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2500313"/>
            <a:ext cx="2244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7030A0"/>
                </a:solidFill>
              </a:rPr>
              <a:t>А. Толстой</a:t>
            </a:r>
          </a:p>
        </p:txBody>
      </p:sp>
      <p:pic>
        <p:nvPicPr>
          <p:cNvPr id="15366" name="Picture 3" descr="C:\Users\Тарас\Pictures\красота-2\633.jpg">
            <a:extLst>
              <a:ext uri="{FF2B5EF4-FFF2-40B4-BE49-F238E27FC236}">
                <a16:creationId xmlns:a16="http://schemas.microsoft.com/office/drawing/2014/main" id="{E79C788C-CBD8-4F6B-8565-48A89B284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3929063"/>
            <a:ext cx="3905250" cy="2928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рас\Desktop\чтение осень 1\картинки\Рисунок5.jpg">
            <a:extLst>
              <a:ext uri="{FF2B5EF4-FFF2-40B4-BE49-F238E27FC236}">
                <a16:creationId xmlns:a16="http://schemas.microsoft.com/office/drawing/2014/main" id="{D8BD629B-49EC-4C3A-8F0A-32F62393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3345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>
            <a:extLst>
              <a:ext uri="{FF2B5EF4-FFF2-40B4-BE49-F238E27FC236}">
                <a16:creationId xmlns:a16="http://schemas.microsoft.com/office/drawing/2014/main" id="{56F228C7-7FB1-4C55-AA6A-EF2FA285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6388" name="Прямоугольник 3">
            <a:extLst>
              <a:ext uri="{FF2B5EF4-FFF2-40B4-BE49-F238E27FC236}">
                <a16:creationId xmlns:a16="http://schemas.microsoft.com/office/drawing/2014/main" id="{80285ABA-565F-40A1-A9EF-905CF338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71500"/>
            <a:ext cx="62150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7030A0"/>
                </a:solidFill>
              </a:rPr>
              <a:t>С вечера всё спится,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7030A0"/>
                </a:solidFill>
              </a:rPr>
              <a:t>На дворе темно,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7030A0"/>
                </a:solidFill>
              </a:rPr>
              <a:t>Лист ...... валится,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7030A0"/>
                </a:solidFill>
              </a:rPr>
              <a:t>Ночью ветер злится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7030A0"/>
                </a:solidFill>
              </a:rPr>
              <a:t>да стучит в окно. </a:t>
            </a:r>
            <a:endParaRPr lang="ru-RU" altLang="ru-RU" sz="400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F005C-9E34-4DAA-ABE0-0E1CDD3D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2714625"/>
            <a:ext cx="1579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7030A0"/>
                </a:solidFill>
              </a:rPr>
              <a:t>А. Фет</a:t>
            </a:r>
          </a:p>
        </p:txBody>
      </p:sp>
      <p:pic>
        <p:nvPicPr>
          <p:cNvPr id="6" name="Picture 5" descr="iCACYH2TD">
            <a:extLst>
              <a:ext uri="{FF2B5EF4-FFF2-40B4-BE49-F238E27FC236}">
                <a16:creationId xmlns:a16="http://schemas.microsoft.com/office/drawing/2014/main" id="{0FA4E860-E180-4EC9-A3C2-248A8E80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429000"/>
            <a:ext cx="230028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 descr="C:\Users\Тарас\Desktop\чтение осень 1\картинки\359478522.gif">
            <a:extLst>
              <a:ext uri="{FF2B5EF4-FFF2-40B4-BE49-F238E27FC236}">
                <a16:creationId xmlns:a16="http://schemas.microsoft.com/office/drawing/2014/main" id="{DF2C57F9-7259-456E-A565-A7E8BEF2EC02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5013" y="3419475"/>
            <a:ext cx="3328987" cy="343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E6EBC59D-5ECB-48D8-A8A2-2828CF0B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7411" name="Picture 2" descr="C:\Users\Тарас\Desktop\чтение осень 1\картинки\Рисунок5.jpg">
            <a:extLst>
              <a:ext uri="{FF2B5EF4-FFF2-40B4-BE49-F238E27FC236}">
                <a16:creationId xmlns:a16="http://schemas.microsoft.com/office/drawing/2014/main" id="{B368259B-B5DC-4CF7-BF8D-4595FBC81F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9334500" cy="6934200"/>
          </a:xfrm>
          <a:noFill/>
        </p:spPr>
      </p:pic>
      <p:sp>
        <p:nvSpPr>
          <p:cNvPr id="17412" name="TextBox 5">
            <a:extLst>
              <a:ext uri="{FF2B5EF4-FFF2-40B4-BE49-F238E27FC236}">
                <a16:creationId xmlns:a16="http://schemas.microsoft.com/office/drawing/2014/main" id="{C0973039-FEB7-49B8-8D9F-9B171140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071563"/>
            <a:ext cx="39068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Поспевает  ….,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Стали  дни  … 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И от …   крика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В сердце  стало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E9541-D126-425A-BE25-E1A6C06A5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2786063"/>
            <a:ext cx="2792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7030A0"/>
                </a:solidFill>
              </a:rPr>
              <a:t>К.Бальмонт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5B14C05-E35B-4AE1-A1E8-8C75C4AB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612" y="3662272"/>
            <a:ext cx="3392388" cy="3195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Бальмонт.jpg">
            <a:extLst>
              <a:ext uri="{FF2B5EF4-FFF2-40B4-BE49-F238E27FC236}">
                <a16:creationId xmlns:a16="http://schemas.microsoft.com/office/drawing/2014/main" id="{CEB88549-6A30-4A05-B71B-51C130187C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980345"/>
            <a:ext cx="3286148" cy="387765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8B5FA2D1-EF5E-4EBA-AAF3-3A74FB0F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8435" name="Picture 2" descr="C:\Users\Тарас\Desktop\чтение осень 1\картинки\Рисунок5.jpg">
            <a:extLst>
              <a:ext uri="{FF2B5EF4-FFF2-40B4-BE49-F238E27FC236}">
                <a16:creationId xmlns:a16="http://schemas.microsoft.com/office/drawing/2014/main" id="{9E608F5A-0338-44A8-B670-A6775A5C32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34500" cy="6934200"/>
          </a:xfrm>
          <a:noFill/>
        </p:spPr>
      </p:pic>
      <p:sp>
        <p:nvSpPr>
          <p:cNvPr id="18436" name="TextBox 3">
            <a:extLst>
              <a:ext uri="{FF2B5EF4-FFF2-40B4-BE49-F238E27FC236}">
                <a16:creationId xmlns:a16="http://schemas.microsoft.com/office/drawing/2014/main" id="{B221354F-5B53-45C7-8543-2741D9B15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5675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Есть  в  осени 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Короткая,  но …..  пора.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Весь день  стоит  как бы…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И  ….  вечера.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EC9A5-FD67-4056-8E71-1F709F68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2500313"/>
            <a:ext cx="2132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7030A0"/>
                </a:solidFill>
              </a:rPr>
              <a:t>Ф. Тютчев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D95718A-627E-49C2-A5DA-60D18061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101681"/>
            <a:ext cx="3071834" cy="3756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F5072D6-4EEA-473D-B2CE-322EAD5D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084" y="3929066"/>
            <a:ext cx="4387916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0" name="Picture 2" descr="C:\Users\user\Desktop\0_857b1_d3d92a02_M.jpg.png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A8F7C135-789C-42B5-8CBC-6FE58C94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60350"/>
            <a:ext cx="1384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рас\Desktop\чтение осень 1\картинки\Рисунок5.jpg">
            <a:extLst>
              <a:ext uri="{FF2B5EF4-FFF2-40B4-BE49-F238E27FC236}">
                <a16:creationId xmlns:a16="http://schemas.microsoft.com/office/drawing/2014/main" id="{83DB69DA-653C-4836-8158-8F6DF52EE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705596D6-75A7-469F-851C-33B5CC8AD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/>
              <a:t>Соедини название произведения с фамилией автора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128C42E-2C67-4D74-AFB3-E69490DF2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7375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 А. Плещеев                        «Сухие листья...»</a:t>
            </a:r>
          </a:p>
          <a:p>
            <a:pPr eaLnBrk="1" hangingPunct="1"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М. Пришвин               «Осень наступила...»</a:t>
            </a:r>
          </a:p>
          <a:p>
            <a:pPr eaLnBrk="1" hangingPunct="1"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В. Брюсов                         «Осеннее утро»</a:t>
            </a:r>
          </a:p>
          <a:p>
            <a:pPr eaLnBrk="1" hangingPunct="1"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С. Есенин                          «Хитрые грибы»   </a:t>
            </a:r>
          </a:p>
          <a:p>
            <a:pPr eaLnBrk="1" hangingPunct="1"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В. Берестов                      «Закружилась </a:t>
            </a:r>
          </a:p>
          <a:p>
            <a:pPr eaLnBrk="1" hangingPunct="1">
              <a:buFontTx/>
              <a:buNone/>
            </a:pPr>
            <a:r>
              <a:rPr lang="ru-RU" altLang="ru-RU" sz="3600" b="1" i="1">
                <a:solidFill>
                  <a:srgbClr val="7030A0"/>
                </a:solidFill>
              </a:rPr>
              <a:t>                                           листва золотая...»</a:t>
            </a:r>
          </a:p>
          <a:p>
            <a:pPr eaLnBrk="1" hangingPunct="1">
              <a:buFontTx/>
              <a:buNone/>
            </a:pPr>
            <a:endParaRPr lang="ru-RU" altLang="ru-RU" sz="280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B4111DC-EB1E-4769-935B-CF1456CF41C5}"/>
              </a:ext>
            </a:extLst>
          </p:cNvPr>
          <p:cNvCxnSpPr/>
          <p:nvPr/>
        </p:nvCxnSpPr>
        <p:spPr>
          <a:xfrm>
            <a:off x="3000375" y="2286000"/>
            <a:ext cx="1571625" cy="5715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C93C9DF-555B-40AF-92C3-2CE3A53BC0E8}"/>
              </a:ext>
            </a:extLst>
          </p:cNvPr>
          <p:cNvCxnSpPr/>
          <p:nvPr/>
        </p:nvCxnSpPr>
        <p:spPr>
          <a:xfrm>
            <a:off x="3071813" y="2857500"/>
            <a:ext cx="1571625" cy="5715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3F171B1-4C78-4CA3-9C53-372E5E5208CB}"/>
              </a:ext>
            </a:extLst>
          </p:cNvPr>
          <p:cNvCxnSpPr/>
          <p:nvPr/>
        </p:nvCxnSpPr>
        <p:spPr>
          <a:xfrm flipV="1">
            <a:off x="2571750" y="2286000"/>
            <a:ext cx="2643188" cy="128587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9FAD624-9264-43F8-9FDB-78310B6C2D11}"/>
              </a:ext>
            </a:extLst>
          </p:cNvPr>
          <p:cNvCxnSpPr/>
          <p:nvPr/>
        </p:nvCxnSpPr>
        <p:spPr>
          <a:xfrm>
            <a:off x="2571750" y="4214813"/>
            <a:ext cx="2500313" cy="928687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731A712-606A-45E0-9299-60652F40F58B}"/>
              </a:ext>
            </a:extLst>
          </p:cNvPr>
          <p:cNvCxnSpPr/>
          <p:nvPr/>
        </p:nvCxnSpPr>
        <p:spPr>
          <a:xfrm flipV="1">
            <a:off x="3071813" y="4143375"/>
            <a:ext cx="1928812" cy="642938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2" descr="C:\Users\user\Desktop\0_857b1_d3d92a02_M.jpg.png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AAF2139C-8635-49BD-91D3-98A38C89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60350"/>
            <a:ext cx="1384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рас\Desktop\чтение осень 1\картинки\Рисунок5.jpg">
            <a:extLst>
              <a:ext uri="{FF2B5EF4-FFF2-40B4-BE49-F238E27FC236}">
                <a16:creationId xmlns:a16="http://schemas.microsoft.com/office/drawing/2014/main" id="{7E8D233D-A6F9-4C90-B2C9-51858AF9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0"/>
            <a:ext cx="9366250" cy="70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54D0BA0D-F146-4381-BA04-FD922FC8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4286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70C0"/>
                </a:solidFill>
              </a:rPr>
              <a:t>Изобразительно – выразительные средства языка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BD5B0B8-C389-41FD-85FC-C774E3D99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00188"/>
            <a:ext cx="9144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b="1" i="1">
                <a:solidFill>
                  <a:srgbClr val="008000"/>
                </a:solidFill>
              </a:rPr>
              <a:t>Олицетворение-</a:t>
            </a:r>
            <a:endParaRPr lang="ru-RU" altLang="ru-RU" sz="4000" b="1" i="1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endParaRPr lang="ru-RU" altLang="ru-RU" sz="4000" b="1" i="1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endParaRPr lang="ru-RU" altLang="ru-RU" sz="4000" b="1" i="1" u="sng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4000" b="1" i="1" u="sng">
                <a:solidFill>
                  <a:srgbClr val="008000"/>
                </a:solidFill>
              </a:rPr>
              <a:t>Сравнение-</a:t>
            </a:r>
          </a:p>
          <a:p>
            <a:pPr algn="ctr" eaLnBrk="1" hangingPunct="1">
              <a:buFontTx/>
              <a:buNone/>
            </a:pPr>
            <a:endParaRPr lang="ru-RU" altLang="ru-RU" sz="4000" b="1" i="1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4000" b="1" i="1">
                <a:solidFill>
                  <a:srgbClr val="008000"/>
                </a:solidFill>
              </a:rPr>
              <a:t>  Эпитет-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3A165-AA20-4409-BE67-B35553BEF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625"/>
            <a:ext cx="284591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400" b="1" i="1">
                <a:solidFill>
                  <a:srgbClr val="0070C0"/>
                </a:solidFill>
              </a:rPr>
              <a:t>                                        перенесение человеческих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400" b="1" i="1">
                <a:solidFill>
                  <a:srgbClr val="0070C0"/>
                </a:solidFill>
              </a:rPr>
              <a:t> качеств на неодушевлённые предметы,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400" b="1" i="1">
                <a:solidFill>
                  <a:srgbClr val="0070C0"/>
                </a:solidFill>
              </a:rPr>
              <a:t>  явления, животных.</a:t>
            </a:r>
            <a:endParaRPr lang="ru-RU" altLang="ru-RU" sz="3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F4C5C-2229-4EAB-AA5A-0C31C1965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6188"/>
            <a:ext cx="148129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400" b="1" i="1">
                <a:solidFill>
                  <a:srgbClr val="0070C0"/>
                </a:solidFill>
              </a:rPr>
              <a:t>                           сопоставление одного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400" b="1" i="1">
                <a:solidFill>
                  <a:srgbClr val="0070C0"/>
                </a:solidFill>
              </a:rPr>
              <a:t> предмета с другим по принципу их сходства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B39E6-20A8-4DF9-A56F-4C1C8664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143500"/>
            <a:ext cx="4543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400" b="1" i="1">
                <a:solidFill>
                  <a:srgbClr val="0070C0"/>
                </a:solidFill>
              </a:rPr>
              <a:t>образное определение</a:t>
            </a:r>
            <a:endParaRPr lang="ru-RU" altLang="ru-RU" sz="3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рас\Desktop\чтение осень 1\картинки\Рисунок3.jpg">
            <a:extLst>
              <a:ext uri="{FF2B5EF4-FFF2-40B4-BE49-F238E27FC236}">
                <a16:creationId xmlns:a16="http://schemas.microsoft.com/office/drawing/2014/main" id="{FABBFA17-99A3-4F0A-8AF2-8E8DFB6F9E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3813"/>
            <a:ext cx="9263063" cy="6881813"/>
          </a:xfrm>
        </p:spPr>
      </p:pic>
      <p:sp>
        <p:nvSpPr>
          <p:cNvPr id="3075" name="Заголовок 1">
            <a:extLst>
              <a:ext uri="{FF2B5EF4-FFF2-40B4-BE49-F238E27FC236}">
                <a16:creationId xmlns:a16="http://schemas.microsoft.com/office/drawing/2014/main" id="{6C1F235E-8371-4932-967A-FDBEC2DC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642938"/>
            <a:ext cx="8586787" cy="4857750"/>
          </a:xfrm>
        </p:spPr>
        <p:txBody>
          <a:bodyPr/>
          <a:lstStyle/>
          <a:p>
            <a:pPr algn="l" eaLnBrk="1" hangingPunct="1"/>
            <a:r>
              <a:rPr lang="ru-RU" altLang="ru-RU" sz="6600">
                <a:solidFill>
                  <a:srgbClr val="7030A0"/>
                </a:solidFill>
              </a:rPr>
              <a:t>       </a:t>
            </a:r>
            <a:r>
              <a:rPr lang="ru-RU" altLang="ru-RU" sz="8000" b="1">
                <a:solidFill>
                  <a:srgbClr val="7030A0"/>
                </a:solidFill>
              </a:rPr>
              <a:t>К  нам   </a:t>
            </a:r>
            <a:br>
              <a:rPr lang="ru-RU" altLang="ru-RU" sz="8000" b="1">
                <a:solidFill>
                  <a:srgbClr val="7030A0"/>
                </a:solidFill>
              </a:rPr>
            </a:br>
            <a:r>
              <a:rPr lang="ru-RU" altLang="ru-RU" sz="8000" b="1">
                <a:solidFill>
                  <a:srgbClr val="7030A0"/>
                </a:solidFill>
              </a:rPr>
              <a:t>           осень          </a:t>
            </a:r>
            <a:br>
              <a:rPr lang="ru-RU" altLang="ru-RU" sz="8000" b="1">
                <a:solidFill>
                  <a:srgbClr val="7030A0"/>
                </a:solidFill>
              </a:rPr>
            </a:br>
            <a:r>
              <a:rPr lang="ru-RU" altLang="ru-RU" sz="8000" b="1">
                <a:solidFill>
                  <a:srgbClr val="7030A0"/>
                </a:solidFill>
              </a:rPr>
              <a:t>                пришла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E0EC63-8993-45B2-828A-2E1FFD484F2E}"/>
              </a:ext>
            </a:extLst>
          </p:cNvPr>
          <p:cNvSpPr/>
          <p:nvPr/>
        </p:nvSpPr>
        <p:spPr>
          <a:xfrm>
            <a:off x="4479925" y="2967038"/>
            <a:ext cx="1841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0310BC-B2A2-4AE6-BF95-5BBA13F082E6}"/>
              </a:ext>
            </a:extLst>
          </p:cNvPr>
          <p:cNvSpPr/>
          <p:nvPr/>
        </p:nvSpPr>
        <p:spPr>
          <a:xfrm>
            <a:off x="7572396" y="2285992"/>
            <a:ext cx="869149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арас\Desktop\чтение осень 1\картинки\Рисунок5.jpg">
            <a:extLst>
              <a:ext uri="{FF2B5EF4-FFF2-40B4-BE49-F238E27FC236}">
                <a16:creationId xmlns:a16="http://schemas.microsoft.com/office/drawing/2014/main" id="{16D9CCD7-3138-4FBB-855E-08F67A1B56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0" y="0"/>
            <a:ext cx="9366250" cy="7024688"/>
          </a:xfr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36741-C8CB-4689-882A-3E594AC9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28625" y="142875"/>
            <a:ext cx="8229600" cy="285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74C197-6878-4577-BEAB-CEB7299A2EBB}"/>
              </a:ext>
            </a:extLst>
          </p:cNvPr>
          <p:cNvSpPr/>
          <p:nvPr/>
        </p:nvSpPr>
        <p:spPr>
          <a:xfrm>
            <a:off x="142844" y="714356"/>
            <a:ext cx="8858312" cy="52322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Определи средства художественной выразительности</a:t>
            </a:r>
            <a:endParaRPr lang="ru-RU" sz="2800" kern="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769424-9227-4800-83CC-154B2D8CE9FA}"/>
              </a:ext>
            </a:extLst>
          </p:cNvPr>
          <p:cNvSpPr/>
          <p:nvPr/>
        </p:nvSpPr>
        <p:spPr>
          <a:xfrm>
            <a:off x="214313" y="1500188"/>
            <a:ext cx="90582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FFCC"/>
              </a:buClr>
              <a:buSzPct val="60000"/>
              <a:defRPr/>
            </a:pPr>
            <a:r>
              <a:rPr lang="ru-RU" sz="3200" b="1" kern="0" dirty="0">
                <a:solidFill>
                  <a:srgbClr val="333300"/>
                </a:solidFill>
                <a:latin typeface="Times New Roman"/>
                <a:cs typeface="+mn-cs"/>
              </a:rPr>
              <a:t>олицетворение         сравнение              эпитет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9E0ED0C-A21E-4B99-B14B-ECA55072939B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3429000"/>
          <a:ext cx="8215312" cy="2871788"/>
        </p:xfrm>
        <a:graphic>
          <a:graphicData uri="http://schemas.openxmlformats.org/drawingml/2006/table">
            <a:tbl>
              <a:tblPr/>
              <a:tblGrid>
                <a:gridCol w="3435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1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день, как бы хрустальный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паутины  тонкий волос                 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грачи,        как сеть мелькали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                       </a:t>
                      </a:r>
                    </a:p>
                  </a:txBody>
                  <a:tcPr marL="91439" marR="91439" marT="45742" marB="45742" horzOverflow="overflow">
                    <a:lnL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золотая листва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бедный сад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             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тусклый ветер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                </a:t>
                      </a:r>
                    </a:p>
                  </a:txBody>
                  <a:tcPr marL="91439" marR="91439" marT="45742" marB="45742" horzOverflow="overflow">
                    <a:lnL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серп гулял    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осень проснётся и заплачет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ветер злится</a:t>
                      </a:r>
                    </a:p>
                  </a:txBody>
                  <a:tcPr marL="91439" marR="91439" marT="45742" marB="45742" horzOverflow="overflow">
                    <a:lnL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Line 131">
            <a:extLst>
              <a:ext uri="{FF2B5EF4-FFF2-40B4-BE49-F238E27FC236}">
                <a16:creationId xmlns:a16="http://schemas.microsoft.com/office/drawing/2014/main" id="{A600DD13-E1AC-47CD-92AE-617AE1434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0313" y="1928813"/>
            <a:ext cx="4500562" cy="14287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31">
            <a:extLst>
              <a:ext uri="{FF2B5EF4-FFF2-40B4-BE49-F238E27FC236}">
                <a16:creationId xmlns:a16="http://schemas.microsoft.com/office/drawing/2014/main" id="{D99D72E7-AABB-4E39-8690-BADB051439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6063" y="2000250"/>
            <a:ext cx="2214562" cy="13573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31">
            <a:extLst>
              <a:ext uri="{FF2B5EF4-FFF2-40B4-BE49-F238E27FC236}">
                <a16:creationId xmlns:a16="http://schemas.microsoft.com/office/drawing/2014/main" id="{5C1F9809-A670-4295-AA67-4739BEBF35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500" y="2000250"/>
            <a:ext cx="2714625" cy="14287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арас\Desktop\чтение осень 1\картинки\Рисунок5.jpg">
            <a:extLst>
              <a:ext uri="{FF2B5EF4-FFF2-40B4-BE49-F238E27FC236}">
                <a16:creationId xmlns:a16="http://schemas.microsoft.com/office/drawing/2014/main" id="{880D9B4B-6653-4C1C-9B83-AA0BB3CC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0"/>
            <a:ext cx="9366250" cy="70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4C322892-2C88-4F05-965D-F0035F5C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19138"/>
            <a:ext cx="67818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70C0"/>
                </a:solidFill>
              </a:rPr>
              <a:t>Придумай небольшое стихотворение. Можешь использовать рифмы – подсказки:</a:t>
            </a:r>
            <a:r>
              <a:rPr lang="ru-RU" altLang="ru-RU">
                <a:solidFill>
                  <a:srgbClr val="0070C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7030A0"/>
                </a:solidFill>
              </a:rPr>
              <a:t>____________________ осень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7030A0"/>
                </a:solidFill>
              </a:rPr>
              <a:t>__________________спросим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7030A0"/>
                </a:solidFill>
              </a:rPr>
              <a:t>___________________летели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7030A0"/>
                </a:solidFill>
              </a:rPr>
              <a:t> ______________________сели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7030A0"/>
                </a:solidFill>
              </a:rPr>
              <a:t>__________________ шуршат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7030A0"/>
                </a:solidFill>
              </a:rPr>
              <a:t> __________________листопад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7030A0"/>
                </a:solidFill>
              </a:rPr>
              <a:t>____________________капала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7030A0"/>
                </a:solidFill>
              </a:rPr>
              <a:t>___________________плакала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Тарас\Desktop\чтение осень 1\картинки\Рисунок2.jpg">
            <a:extLst>
              <a:ext uri="{FF2B5EF4-FFF2-40B4-BE49-F238E27FC236}">
                <a16:creationId xmlns:a16="http://schemas.microsoft.com/office/drawing/2014/main" id="{BC7C8A23-6F38-440C-AB31-AD1253B3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61DEFB7.mp4">
            <a:hlinkClick r:id="" action="ppaction://media"/>
            <a:extLst>
              <a:ext uri="{FF2B5EF4-FFF2-40B4-BE49-F238E27FC236}">
                <a16:creationId xmlns:a16="http://schemas.microsoft.com/office/drawing/2014/main" id="{ACFE5E74-158A-4694-89F9-8E3600CADDB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86138"/>
            <a:ext cx="1524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C:\Users\user\Desktop\0_857b1_d3d92a02_M.jpg.png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60187F3F-6AAC-4715-B30A-A02FEE844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5065713"/>
            <a:ext cx="13843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FF7F26F-9B73-4AD4-BA96-C8B9280A43AB}"/>
              </a:ext>
            </a:extLst>
          </p:cNvPr>
          <p:cNvSpPr txBox="1">
            <a:spLocks/>
          </p:cNvSpPr>
          <p:nvPr/>
        </p:nvSpPr>
        <p:spPr>
          <a:xfrm>
            <a:off x="508000" y="442913"/>
            <a:ext cx="8280400" cy="16557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4800" b="1" spc="50" dirty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2CB1DBA-0B39-49D0-B14A-1C1728E7463A}"/>
              </a:ext>
            </a:extLst>
          </p:cNvPr>
          <p:cNvSpPr txBox="1">
            <a:spLocks/>
          </p:cNvSpPr>
          <p:nvPr/>
        </p:nvSpPr>
        <p:spPr>
          <a:xfrm>
            <a:off x="285750" y="2135188"/>
            <a:ext cx="8858250" cy="3386137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rgbClr val="005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92BF9EA-D34A-40A6-869D-9F6867AE7A41}"/>
              </a:ext>
            </a:extLst>
          </p:cNvPr>
          <p:cNvCxnSpPr/>
          <p:nvPr/>
        </p:nvCxnSpPr>
        <p:spPr>
          <a:xfrm rot="16200000" flipH="1" flipV="1">
            <a:off x="803275" y="2125663"/>
            <a:ext cx="714375" cy="3492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ердце 6">
            <a:extLst>
              <a:ext uri="{FF2B5EF4-FFF2-40B4-BE49-F238E27FC236}">
                <a16:creationId xmlns:a16="http://schemas.microsoft.com/office/drawing/2014/main" id="{80906380-EA75-4994-B377-CBF2D5E5CB22}"/>
              </a:ext>
            </a:extLst>
          </p:cNvPr>
          <p:cNvSpPr/>
          <p:nvPr/>
        </p:nvSpPr>
        <p:spPr>
          <a:xfrm flipV="1">
            <a:off x="642938" y="571500"/>
            <a:ext cx="1071562" cy="1571625"/>
          </a:xfrm>
          <a:prstGeom prst="hear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E4E1F8A-F318-41B1-AFFB-E405B698D60C}"/>
              </a:ext>
            </a:extLst>
          </p:cNvPr>
          <p:cNvCxnSpPr/>
          <p:nvPr/>
        </p:nvCxnSpPr>
        <p:spPr>
          <a:xfrm rot="16200000" flipH="1" flipV="1">
            <a:off x="1160463" y="3911600"/>
            <a:ext cx="714375" cy="3492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568056DF-17F5-4983-8924-B00BA44E39D1}"/>
              </a:ext>
            </a:extLst>
          </p:cNvPr>
          <p:cNvSpPr/>
          <p:nvPr/>
        </p:nvSpPr>
        <p:spPr>
          <a:xfrm flipV="1">
            <a:off x="1000125" y="2428875"/>
            <a:ext cx="1071563" cy="1571625"/>
          </a:xfrm>
          <a:prstGeom prst="heart">
            <a:avLst/>
          </a:prstGeom>
          <a:solidFill>
            <a:srgbClr val="FF66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D20FA92-46E2-4289-BFB2-D273D9D0BD73}"/>
              </a:ext>
            </a:extLst>
          </p:cNvPr>
          <p:cNvCxnSpPr/>
          <p:nvPr/>
        </p:nvCxnSpPr>
        <p:spPr>
          <a:xfrm rot="16200000" flipH="1" flipV="1">
            <a:off x="946150" y="5840413"/>
            <a:ext cx="714375" cy="3492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ердце 12">
            <a:extLst>
              <a:ext uri="{FF2B5EF4-FFF2-40B4-BE49-F238E27FC236}">
                <a16:creationId xmlns:a16="http://schemas.microsoft.com/office/drawing/2014/main" id="{33F7187C-9EA7-45F1-96EB-4A0943FB410E}"/>
              </a:ext>
            </a:extLst>
          </p:cNvPr>
          <p:cNvSpPr/>
          <p:nvPr/>
        </p:nvSpPr>
        <p:spPr>
          <a:xfrm flipV="1">
            <a:off x="785813" y="4357688"/>
            <a:ext cx="1071562" cy="1571625"/>
          </a:xfrm>
          <a:prstGeom prst="hear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5" name="TextBox 15">
            <a:extLst>
              <a:ext uri="{FF2B5EF4-FFF2-40B4-BE49-F238E27FC236}">
                <a16:creationId xmlns:a16="http://schemas.microsoft.com/office/drawing/2014/main" id="{3379A1C4-9085-452C-8998-86CBFFF96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071563"/>
            <a:ext cx="6943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если вам понравилось выполнять предложенные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задания,  и вы с ними справились</a:t>
            </a:r>
          </a:p>
        </p:txBody>
      </p:sp>
      <p:sp>
        <p:nvSpPr>
          <p:cNvPr id="23566" name="TextBox 16">
            <a:extLst>
              <a:ext uri="{FF2B5EF4-FFF2-40B4-BE49-F238E27FC236}">
                <a16:creationId xmlns:a16="http://schemas.microsoft.com/office/drawing/2014/main" id="{4F217A52-2F88-4650-B256-13EE0B296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3357563"/>
            <a:ext cx="3330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если не всё получилось</a:t>
            </a:r>
          </a:p>
        </p:txBody>
      </p:sp>
      <p:sp>
        <p:nvSpPr>
          <p:cNvPr id="23567" name="TextBox 17">
            <a:extLst>
              <a:ext uri="{FF2B5EF4-FFF2-40B4-BE49-F238E27FC236}">
                <a16:creationId xmlns:a16="http://schemas.microsoft.com/office/drawing/2014/main" id="{646C3378-F029-4B8B-855F-8C03E394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5286375"/>
            <a:ext cx="516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если  не понравилось  и было трудно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video fullScrn="1">
              <p:cMediaNode vol="80000" showWhenStopped="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рас\Desktop\чтение осень 1\картинки\Рисунок3.jpg">
            <a:extLst>
              <a:ext uri="{FF2B5EF4-FFF2-40B4-BE49-F238E27FC236}">
                <a16:creationId xmlns:a16="http://schemas.microsoft.com/office/drawing/2014/main" id="{C4052B45-5DA0-471E-8C51-E12BC57600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3813"/>
            <a:ext cx="9263063" cy="6881813"/>
          </a:xfrm>
        </p:spPr>
      </p:pic>
      <p:sp>
        <p:nvSpPr>
          <p:cNvPr id="4099" name="Заголовок 1">
            <a:extLst>
              <a:ext uri="{FF2B5EF4-FFF2-40B4-BE49-F238E27FC236}">
                <a16:creationId xmlns:a16="http://schemas.microsoft.com/office/drawing/2014/main" id="{2A9DE5B5-B8B1-43F4-AE32-20FDFDE6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642938"/>
            <a:ext cx="8586787" cy="4857750"/>
          </a:xfrm>
        </p:spPr>
        <p:txBody>
          <a:bodyPr/>
          <a:lstStyle/>
          <a:p>
            <a:pPr algn="l" eaLnBrk="1" hangingPunct="1"/>
            <a:r>
              <a:rPr lang="ru-RU" altLang="ru-RU" sz="6600">
                <a:solidFill>
                  <a:srgbClr val="7030A0"/>
                </a:solidFill>
              </a:rPr>
              <a:t>       </a:t>
            </a:r>
            <a:r>
              <a:rPr lang="ru-RU" altLang="ru-RU" sz="8000" b="1">
                <a:solidFill>
                  <a:srgbClr val="7030A0"/>
                </a:solidFill>
              </a:rPr>
              <a:t>К  нам   </a:t>
            </a:r>
            <a:br>
              <a:rPr lang="ru-RU" altLang="ru-RU" sz="8000" b="1">
                <a:solidFill>
                  <a:srgbClr val="7030A0"/>
                </a:solidFill>
              </a:rPr>
            </a:br>
            <a:r>
              <a:rPr lang="ru-RU" altLang="ru-RU" sz="8000" b="1">
                <a:solidFill>
                  <a:srgbClr val="7030A0"/>
                </a:solidFill>
              </a:rPr>
              <a:t>           осень          </a:t>
            </a:r>
            <a:br>
              <a:rPr lang="ru-RU" altLang="ru-RU" sz="8000" b="1">
                <a:solidFill>
                  <a:srgbClr val="7030A0"/>
                </a:solidFill>
              </a:rPr>
            </a:br>
            <a:r>
              <a:rPr lang="ru-RU" altLang="ru-RU" sz="8000" b="1">
                <a:solidFill>
                  <a:srgbClr val="7030A0"/>
                </a:solidFill>
              </a:rPr>
              <a:t>                пришла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75CC66-FE73-47B4-A501-5C3F328DCF2F}"/>
              </a:ext>
            </a:extLst>
          </p:cNvPr>
          <p:cNvSpPr/>
          <p:nvPr/>
        </p:nvSpPr>
        <p:spPr>
          <a:xfrm>
            <a:off x="4479925" y="2967038"/>
            <a:ext cx="1841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CDE248-FEE0-4217-ACD6-755C4545FB5A}"/>
              </a:ext>
            </a:extLst>
          </p:cNvPr>
          <p:cNvSpPr/>
          <p:nvPr/>
        </p:nvSpPr>
        <p:spPr>
          <a:xfrm>
            <a:off x="7497055" y="2285992"/>
            <a:ext cx="1019831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рас\Desktop\чтение осень 1\картинки\Рисунок3.jpg">
            <a:extLst>
              <a:ext uri="{FF2B5EF4-FFF2-40B4-BE49-F238E27FC236}">
                <a16:creationId xmlns:a16="http://schemas.microsoft.com/office/drawing/2014/main" id="{79F17721-2FD7-4FFE-B8EA-52E15FCDB5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3813"/>
            <a:ext cx="9263063" cy="6881813"/>
          </a:xfrm>
        </p:spPr>
      </p:pic>
      <p:sp>
        <p:nvSpPr>
          <p:cNvPr id="5123" name="Заголовок 1">
            <a:extLst>
              <a:ext uri="{FF2B5EF4-FFF2-40B4-BE49-F238E27FC236}">
                <a16:creationId xmlns:a16="http://schemas.microsoft.com/office/drawing/2014/main" id="{ACE5ED2F-BF7F-407A-8A39-FFE184B9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642938"/>
            <a:ext cx="8586787" cy="4857750"/>
          </a:xfrm>
        </p:spPr>
        <p:txBody>
          <a:bodyPr/>
          <a:lstStyle/>
          <a:p>
            <a:pPr algn="l" eaLnBrk="1" hangingPunct="1"/>
            <a:r>
              <a:rPr lang="ru-RU" altLang="ru-RU" sz="6600">
                <a:solidFill>
                  <a:srgbClr val="7030A0"/>
                </a:solidFill>
              </a:rPr>
              <a:t>       </a:t>
            </a:r>
            <a:r>
              <a:rPr lang="ru-RU" altLang="ru-RU" sz="8000" b="1">
                <a:solidFill>
                  <a:srgbClr val="7030A0"/>
                </a:solidFill>
              </a:rPr>
              <a:t>К  нам   </a:t>
            </a:r>
            <a:br>
              <a:rPr lang="ru-RU" altLang="ru-RU" sz="8000" b="1">
                <a:solidFill>
                  <a:srgbClr val="7030A0"/>
                </a:solidFill>
              </a:rPr>
            </a:br>
            <a:r>
              <a:rPr lang="ru-RU" altLang="ru-RU" sz="8000" b="1">
                <a:solidFill>
                  <a:srgbClr val="7030A0"/>
                </a:solidFill>
              </a:rPr>
              <a:t>           осень          </a:t>
            </a:r>
            <a:br>
              <a:rPr lang="ru-RU" altLang="ru-RU" sz="8000" b="1">
                <a:solidFill>
                  <a:srgbClr val="7030A0"/>
                </a:solidFill>
              </a:rPr>
            </a:br>
            <a:r>
              <a:rPr lang="ru-RU" altLang="ru-RU" sz="8000" b="1">
                <a:solidFill>
                  <a:srgbClr val="7030A0"/>
                </a:solidFill>
              </a:rPr>
              <a:t>                пришла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2563EA-E084-4327-8F83-0D4FFBDAB84B}"/>
              </a:ext>
            </a:extLst>
          </p:cNvPr>
          <p:cNvSpPr/>
          <p:nvPr/>
        </p:nvSpPr>
        <p:spPr>
          <a:xfrm>
            <a:off x="4479925" y="2967038"/>
            <a:ext cx="1841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847E27-7FEB-415D-A154-0CC23463011F}"/>
              </a:ext>
            </a:extLst>
          </p:cNvPr>
          <p:cNvSpPr/>
          <p:nvPr/>
        </p:nvSpPr>
        <p:spPr>
          <a:xfrm>
            <a:off x="7072330" y="2285992"/>
            <a:ext cx="2207657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?!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рас\Desktop\чтение осень 1\картинки\Рисунок3.jpg">
            <a:extLst>
              <a:ext uri="{FF2B5EF4-FFF2-40B4-BE49-F238E27FC236}">
                <a16:creationId xmlns:a16="http://schemas.microsoft.com/office/drawing/2014/main" id="{4BF357F1-DF6C-4237-93EB-36D8D75A6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3813"/>
            <a:ext cx="9263063" cy="6881813"/>
          </a:xfrm>
        </p:spPr>
      </p:pic>
      <p:sp>
        <p:nvSpPr>
          <p:cNvPr id="6147" name="Заголовок 1">
            <a:extLst>
              <a:ext uri="{FF2B5EF4-FFF2-40B4-BE49-F238E27FC236}">
                <a16:creationId xmlns:a16="http://schemas.microsoft.com/office/drawing/2014/main" id="{6CA3B739-FC03-4679-86CB-22F96DA3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642938"/>
            <a:ext cx="8586787" cy="4857750"/>
          </a:xfrm>
        </p:spPr>
        <p:txBody>
          <a:bodyPr/>
          <a:lstStyle/>
          <a:p>
            <a:pPr algn="l" eaLnBrk="1" hangingPunct="1"/>
            <a:r>
              <a:rPr lang="ru-RU" altLang="ru-RU" sz="6600">
                <a:solidFill>
                  <a:srgbClr val="7030A0"/>
                </a:solidFill>
              </a:rPr>
              <a:t>       </a:t>
            </a:r>
            <a:r>
              <a:rPr lang="ru-RU" altLang="ru-RU" sz="8000" b="1">
                <a:solidFill>
                  <a:srgbClr val="7030A0"/>
                </a:solidFill>
              </a:rPr>
              <a:t>К  нам   </a:t>
            </a:r>
            <a:br>
              <a:rPr lang="ru-RU" altLang="ru-RU" sz="8000" b="1">
                <a:solidFill>
                  <a:srgbClr val="7030A0"/>
                </a:solidFill>
              </a:rPr>
            </a:br>
            <a:r>
              <a:rPr lang="ru-RU" altLang="ru-RU" sz="8000" b="1">
                <a:solidFill>
                  <a:srgbClr val="7030A0"/>
                </a:solidFill>
              </a:rPr>
              <a:t>           осень          </a:t>
            </a:r>
            <a:br>
              <a:rPr lang="ru-RU" altLang="ru-RU" sz="8000" b="1">
                <a:solidFill>
                  <a:srgbClr val="7030A0"/>
                </a:solidFill>
              </a:rPr>
            </a:br>
            <a:r>
              <a:rPr lang="ru-RU" altLang="ru-RU" sz="8000" b="1">
                <a:solidFill>
                  <a:srgbClr val="7030A0"/>
                </a:solidFill>
              </a:rPr>
              <a:t>                пришла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A8AD12-F118-4185-B7B6-57F0107ED63A}"/>
              </a:ext>
            </a:extLst>
          </p:cNvPr>
          <p:cNvSpPr/>
          <p:nvPr/>
        </p:nvSpPr>
        <p:spPr>
          <a:xfrm>
            <a:off x="4479925" y="2967038"/>
            <a:ext cx="1841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411429-DFAD-44AC-8B1B-C88C00EE4FDD}"/>
              </a:ext>
            </a:extLst>
          </p:cNvPr>
          <p:cNvSpPr/>
          <p:nvPr/>
        </p:nvSpPr>
        <p:spPr>
          <a:xfrm>
            <a:off x="7286644" y="2357430"/>
            <a:ext cx="2008883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рас\Desktop\чтение осень 1\картинки\Рисунок3.jpg">
            <a:extLst>
              <a:ext uri="{FF2B5EF4-FFF2-40B4-BE49-F238E27FC236}">
                <a16:creationId xmlns:a16="http://schemas.microsoft.com/office/drawing/2014/main" id="{E7894C73-1541-41ED-8BD8-944DBBEC7A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3813"/>
            <a:ext cx="9263063" cy="6881813"/>
          </a:xfrm>
        </p:spPr>
      </p:pic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21E4A698-2B30-4485-A0DF-B8006503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642938"/>
            <a:ext cx="8586787" cy="4857750"/>
          </a:xfrm>
        </p:spPr>
        <p:txBody>
          <a:bodyPr/>
          <a:lstStyle/>
          <a:p>
            <a:pPr algn="l" eaLnBrk="1" hangingPunct="1"/>
            <a:r>
              <a:rPr lang="ru-RU" altLang="ru-RU" sz="6600">
                <a:solidFill>
                  <a:srgbClr val="7030A0"/>
                </a:solidFill>
              </a:rPr>
              <a:t>       </a:t>
            </a:r>
            <a:r>
              <a:rPr lang="ru-RU" altLang="ru-RU" sz="8000" b="1">
                <a:solidFill>
                  <a:srgbClr val="7030A0"/>
                </a:solidFill>
              </a:rPr>
              <a:t>К  нам   </a:t>
            </a:r>
            <a:br>
              <a:rPr lang="ru-RU" altLang="ru-RU" sz="8000" b="1">
                <a:solidFill>
                  <a:srgbClr val="7030A0"/>
                </a:solidFill>
              </a:rPr>
            </a:br>
            <a:r>
              <a:rPr lang="ru-RU" altLang="ru-RU" sz="8000" b="1">
                <a:solidFill>
                  <a:srgbClr val="7030A0"/>
                </a:solidFill>
              </a:rPr>
              <a:t>           осень          </a:t>
            </a:r>
            <a:br>
              <a:rPr lang="ru-RU" altLang="ru-RU" sz="8000" b="1">
                <a:solidFill>
                  <a:srgbClr val="7030A0"/>
                </a:solidFill>
              </a:rPr>
            </a:br>
            <a:r>
              <a:rPr lang="ru-RU" altLang="ru-RU" sz="8000" b="1">
                <a:solidFill>
                  <a:srgbClr val="7030A0"/>
                </a:solidFill>
              </a:rPr>
              <a:t>                пришла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BA82E1-527F-4483-98FD-825C661ECFF6}"/>
              </a:ext>
            </a:extLst>
          </p:cNvPr>
          <p:cNvSpPr/>
          <p:nvPr/>
        </p:nvSpPr>
        <p:spPr>
          <a:xfrm>
            <a:off x="4479925" y="2967038"/>
            <a:ext cx="1841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CBDBB0-F131-491A-A52B-0C5B2120AD17}"/>
              </a:ext>
            </a:extLst>
          </p:cNvPr>
          <p:cNvSpPr/>
          <p:nvPr/>
        </p:nvSpPr>
        <p:spPr>
          <a:xfrm>
            <a:off x="7079473" y="2285992"/>
            <a:ext cx="1854996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рас\Desktop\чтение осень 1\картинки\Рисунок5.jpg">
            <a:extLst>
              <a:ext uri="{FF2B5EF4-FFF2-40B4-BE49-F238E27FC236}">
                <a16:creationId xmlns:a16="http://schemas.microsoft.com/office/drawing/2014/main" id="{03584259-F836-4E50-A9C2-AFCFC790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>
            <a:extLst>
              <a:ext uri="{FF2B5EF4-FFF2-40B4-BE49-F238E27FC236}">
                <a16:creationId xmlns:a16="http://schemas.microsoft.com/office/drawing/2014/main" id="{E2161BB7-7F08-4191-A0E1-237E4FB42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571500"/>
            <a:ext cx="6965950" cy="5572125"/>
          </a:xfrm>
        </p:spPr>
        <p:txBody>
          <a:bodyPr/>
          <a:lstStyle/>
          <a:p>
            <a:pPr eaLnBrk="1" hangingPunct="1"/>
            <a:r>
              <a:rPr lang="ru-RU" altLang="ru-RU" sz="5400" b="1" i="1">
                <a:solidFill>
                  <a:srgbClr val="7030A0"/>
                </a:solidFill>
              </a:rPr>
              <a:t>Листо                ди</a:t>
            </a:r>
            <a:br>
              <a:rPr lang="ru-RU" altLang="ru-RU" sz="5400" b="1" i="1">
                <a:solidFill>
                  <a:srgbClr val="7030A0"/>
                </a:solidFill>
              </a:rPr>
            </a:br>
            <a:r>
              <a:rPr lang="ru-RU" altLang="ru-RU" sz="5400" b="1" i="1">
                <a:solidFill>
                  <a:srgbClr val="7030A0"/>
                </a:solidFill>
              </a:rPr>
              <a:t>Уро                      пад</a:t>
            </a:r>
            <a:br>
              <a:rPr lang="ru-RU" altLang="ru-RU" sz="5400" b="1" i="1">
                <a:solidFill>
                  <a:srgbClr val="7030A0"/>
                </a:solidFill>
              </a:rPr>
            </a:br>
            <a:r>
              <a:rPr lang="ru-RU" altLang="ru-RU" sz="5400" b="1" i="1">
                <a:solidFill>
                  <a:srgbClr val="7030A0"/>
                </a:solidFill>
              </a:rPr>
              <a:t>Дож                     зки</a:t>
            </a:r>
            <a:br>
              <a:rPr lang="ru-RU" altLang="ru-RU" sz="5400" b="1" i="1">
                <a:solidFill>
                  <a:srgbClr val="7030A0"/>
                </a:solidFill>
              </a:rPr>
            </a:br>
            <a:r>
              <a:rPr lang="ru-RU" altLang="ru-RU" sz="5400" b="1" i="1">
                <a:solidFill>
                  <a:srgbClr val="7030A0"/>
                </a:solidFill>
              </a:rPr>
              <a:t>Лу                        жи</a:t>
            </a:r>
            <a:br>
              <a:rPr lang="ru-RU" altLang="ru-RU" sz="5400" b="1" i="1">
                <a:solidFill>
                  <a:srgbClr val="7030A0"/>
                </a:solidFill>
              </a:rPr>
            </a:br>
            <a:r>
              <a:rPr lang="ru-RU" altLang="ru-RU" sz="5400" b="1" i="1">
                <a:solidFill>
                  <a:srgbClr val="7030A0"/>
                </a:solidFill>
              </a:rPr>
              <a:t>Заморо               жай</a:t>
            </a:r>
            <a:br>
              <a:rPr lang="ru-RU" altLang="ru-RU" sz="5400" b="1" i="1">
                <a:solidFill>
                  <a:srgbClr val="7030A0"/>
                </a:solidFill>
              </a:rPr>
            </a:br>
            <a:endParaRPr lang="ru-RU" altLang="ru-RU" sz="5400" b="1" i="1">
              <a:solidFill>
                <a:srgbClr val="7030A0"/>
              </a:solidFill>
            </a:endParaRP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99A49E01-83A7-4C6F-9C0E-756EDD59E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67818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3600">
              <a:solidFill>
                <a:srgbClr val="FF6600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F481383-A17B-43FD-9122-142CC77E61D9}"/>
              </a:ext>
            </a:extLst>
          </p:cNvPr>
          <p:cNvCxnSpPr/>
          <p:nvPr/>
        </p:nvCxnSpPr>
        <p:spPr>
          <a:xfrm>
            <a:off x="3643313" y="1428750"/>
            <a:ext cx="2143125" cy="714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D8EF58F-DF81-4FAD-8B06-F8BD3E8BB1B2}"/>
              </a:ext>
            </a:extLst>
          </p:cNvPr>
          <p:cNvCxnSpPr/>
          <p:nvPr/>
        </p:nvCxnSpPr>
        <p:spPr>
          <a:xfrm>
            <a:off x="2571750" y="2214563"/>
            <a:ext cx="3286125" cy="2500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4F34803-7A1E-4785-805B-CE20D2623E5C}"/>
              </a:ext>
            </a:extLst>
          </p:cNvPr>
          <p:cNvCxnSpPr/>
          <p:nvPr/>
        </p:nvCxnSpPr>
        <p:spPr>
          <a:xfrm flipV="1">
            <a:off x="2786063" y="1357313"/>
            <a:ext cx="3286125" cy="1643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764B434-97C6-4C99-96EA-21EE9063A507}"/>
              </a:ext>
            </a:extLst>
          </p:cNvPr>
          <p:cNvCxnSpPr/>
          <p:nvPr/>
        </p:nvCxnSpPr>
        <p:spPr>
          <a:xfrm>
            <a:off x="2428875" y="3857625"/>
            <a:ext cx="35718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8DBCF26-D50D-472B-B5E8-C3E596522C5A}"/>
              </a:ext>
            </a:extLst>
          </p:cNvPr>
          <p:cNvCxnSpPr/>
          <p:nvPr/>
        </p:nvCxnSpPr>
        <p:spPr>
          <a:xfrm flipV="1">
            <a:off x="3643313" y="3071813"/>
            <a:ext cx="2428875" cy="1643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6B591485-4774-4C5D-AD16-FEC7C00D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9219" name="Picture 2" descr="C:\Users\Тарас\Desktop\чтение осень 1\картинки\Рисунок4.jpg">
            <a:extLst>
              <a:ext uri="{FF2B5EF4-FFF2-40B4-BE49-F238E27FC236}">
                <a16:creationId xmlns:a16="http://schemas.microsoft.com/office/drawing/2014/main" id="{85039EF1-08B1-4A78-A00A-27EE62836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-6350"/>
            <a:ext cx="9151938" cy="6864350"/>
          </a:xfrm>
        </p:spPr>
      </p:pic>
      <p:pic>
        <p:nvPicPr>
          <p:cNvPr id="9220" name="Picture 2" descr="C:\Users\Мама\Desktop\0b24cd9acd88972b2adea062d83cdc2e.gif">
            <a:extLst>
              <a:ext uri="{FF2B5EF4-FFF2-40B4-BE49-F238E27FC236}">
                <a16:creationId xmlns:a16="http://schemas.microsoft.com/office/drawing/2014/main" id="{D02B81FA-34DC-4E3E-80F2-C00838F31B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85813"/>
            <a:ext cx="7239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B18BCB36-CE69-421F-B88F-41165CF9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0243" name="Picture 4" descr="C:\Users\Тарас\Pictures\Магаданская природа\P8300005.JPG">
            <a:extLst>
              <a:ext uri="{FF2B5EF4-FFF2-40B4-BE49-F238E27FC236}">
                <a16:creationId xmlns:a16="http://schemas.microsoft.com/office/drawing/2014/main" id="{BB4C1D3A-76B8-4CF9-9082-5697DD5F25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71813" cy="2303463"/>
          </a:xfrm>
        </p:spPr>
      </p:pic>
      <p:pic>
        <p:nvPicPr>
          <p:cNvPr id="10244" name="Picture 3" descr="C:\Users\Тарас\Pictures\Магаданская природа\IMG_0086.jpg">
            <a:extLst>
              <a:ext uri="{FF2B5EF4-FFF2-40B4-BE49-F238E27FC236}">
                <a16:creationId xmlns:a16="http://schemas.microsoft.com/office/drawing/2014/main" id="{7B2AC017-5E2B-42D5-8A30-D8C06EE8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Users\Тарас\Pictures\Magadanskaia oblast\raznoe\Рябина.jpg">
            <a:extLst>
              <a:ext uri="{FF2B5EF4-FFF2-40B4-BE49-F238E27FC236}">
                <a16:creationId xmlns:a16="http://schemas.microsoft.com/office/drawing/2014/main" id="{8D7FEE1A-589E-4B97-9B95-93558092F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4662488"/>
            <a:ext cx="34369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C:\Users\Тарас\Pictures\Магаданская природа\09.jpg">
            <a:extLst>
              <a:ext uri="{FF2B5EF4-FFF2-40B4-BE49-F238E27FC236}">
                <a16:creationId xmlns:a16="http://schemas.microsoft.com/office/drawing/2014/main" id="{FCE324EB-D67D-418C-8FB3-004495FA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33623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Тарас\Desktop\чтение осень 1\картинки\219014859.gif">
            <a:extLst>
              <a:ext uri="{FF2B5EF4-FFF2-40B4-BE49-F238E27FC236}">
                <a16:creationId xmlns:a16="http://schemas.microsoft.com/office/drawing/2014/main" id="{189EA12B-0653-43DB-AAE6-1F06FBBAFC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357313"/>
            <a:ext cx="42275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C616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353</Words>
  <Application>Microsoft Office PowerPoint</Application>
  <PresentationFormat>Экран (4:3)</PresentationFormat>
  <Paragraphs>94</Paragraphs>
  <Slides>22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 2 класс УМК «Школа России»</vt:lpstr>
      <vt:lpstr>       К  нам               осень                           пришла   </vt:lpstr>
      <vt:lpstr>       К  нам               осень                           пришла   </vt:lpstr>
      <vt:lpstr>       К  нам               осень                           пришла   </vt:lpstr>
      <vt:lpstr>       К  нам               осень                           пришла   </vt:lpstr>
      <vt:lpstr>       К  нам               осень                           пришла   </vt:lpstr>
      <vt:lpstr>Листо                ди Уро                      пад Дож                     зки Лу                        жи Заморо               жай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Соедини название произведения с фамилией автора</vt:lpstr>
      <vt:lpstr>Изобразительно – выразительные средства языка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 УМК «Школа России»</dc:title>
  <dc:creator>Елена  и Таня</dc:creator>
  <cp:lastModifiedBy>Евгений Казанцев</cp:lastModifiedBy>
  <cp:revision>33</cp:revision>
  <dcterms:created xsi:type="dcterms:W3CDTF">2015-09-30T09:10:08Z</dcterms:created>
  <dcterms:modified xsi:type="dcterms:W3CDTF">2019-03-17T11:44:00Z</dcterms:modified>
</cp:coreProperties>
</file>